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3" r:id="rId6"/>
    <p:sldId id="297" r:id="rId7"/>
    <p:sldId id="289" r:id="rId8"/>
    <p:sldId id="264" r:id="rId9"/>
    <p:sldId id="293" r:id="rId10"/>
    <p:sldId id="296" r:id="rId11"/>
    <p:sldId id="267" r:id="rId12"/>
    <p:sldId id="271" r:id="rId13"/>
    <p:sldId id="258" r:id="rId14"/>
  </p:sldIdLst>
  <p:sldSz cx="9144000" cy="6858000" type="screen4x3"/>
  <p:notesSz cx="69738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9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44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F00E59-AE81-9818-4347-0EF6261A2AD9}" v="3" dt="2022-07-12T15:20:38.567"/>
    <p1510:client id="{799D7993-C173-D862-5974-E108D5E20E83}" v="4" dt="2022-07-19T13:26:00.844"/>
    <p1510:client id="{C65C8DCF-F204-6E36-1697-4DEE172BA088}" v="10" dt="2022-07-12T15:21:23.720"/>
    <p1510:client id="{F4D59C08-34D7-4208-9B54-F1F0F01F3BB0}" v="145" dt="2022-07-05T20:30:01.9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09"/>
        <p:guide pos="219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128E9E97-D88F-494F-B242-AD101A75F8E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7B69B744-E37E-1442-8C05-A2482E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95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089D1CD3-C54A-CB4E-B2A8-61ADB55F6F13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7389" y="4387136"/>
            <a:ext cx="5579110" cy="4156234"/>
          </a:xfrm>
          <a:prstGeom prst="rect">
            <a:avLst/>
          </a:prstGeom>
        </p:spPr>
        <p:txBody>
          <a:bodyPr vert="horz" lIns="92620" tIns="46310" rIns="92620" bIns="463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FD0D0F7F-4100-F44B-BAB0-E2C656753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92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D0F7F-4100-F44B-BAB0-E2C656753609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83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08113" y="1154113"/>
            <a:ext cx="4157662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D0F7F-4100-F44B-BAB0-E2C6567536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492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08113" y="1154113"/>
            <a:ext cx="4157662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D0F7F-4100-F44B-BAB0-E2C6567536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6121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D0F7F-4100-F44B-BAB0-E2C6567536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88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D0F7F-4100-F44B-BAB0-E2C6567536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03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342900"/>
            <a:ext cx="9144000" cy="5943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5362" y="1668885"/>
            <a:ext cx="7825392" cy="2649115"/>
          </a:xfrm>
          <a:prstGeom prst="rect">
            <a:avLst/>
          </a:prstGeom>
        </p:spPr>
        <p:txBody>
          <a:bodyPr anchor="t"/>
          <a:lstStyle>
            <a:lvl1pPr algn="ctr">
              <a:defRPr sz="3600" baseline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TITLE OF PRESENTATION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075267" y="789926"/>
            <a:ext cx="8068733" cy="0"/>
          </a:xfrm>
          <a:prstGeom prst="line">
            <a:avLst/>
          </a:prstGeom>
          <a:ln w="19050" cmpd="sng">
            <a:solidFill>
              <a:srgbClr val="A9283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NDU logo desig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05" y="149715"/>
            <a:ext cx="3190097" cy="11452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60534" y="5375835"/>
            <a:ext cx="5029201" cy="7515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b="1" i="0" baseline="0">
                <a:solidFill>
                  <a:srgbClr val="2A44A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Presenter’s Name and Date</a:t>
            </a:r>
            <a:endParaRPr/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2"/>
          </p:nvPr>
        </p:nvSpPr>
        <p:spPr>
          <a:xfrm>
            <a:off x="419100" y="6356350"/>
            <a:ext cx="1600200" cy="24221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i="1">
                <a:solidFill>
                  <a:srgbClr val="2A44A3"/>
                </a:solidFill>
              </a:defRPr>
            </a:lvl1pPr>
          </a:lstStyle>
          <a:p>
            <a:fld id="{031392BC-6823-B346-9D28-30F9F43C09FE}" type="datetime5">
              <a:rPr lang="en-US" smtClean="0"/>
              <a:t>19-Jul-22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321566"/>
            <a:ext cx="533400" cy="276999"/>
          </a:xfrm>
          <a:prstGeom prst="rect">
            <a:avLst/>
          </a:prstGeom>
          <a:effectLst/>
        </p:spPr>
        <p:txBody>
          <a:bodyPr vert="horz" lIns="91440" tIns="45720" rIns="91440" bIns="45720" rtlCol="0" anchor="t"/>
          <a:lstStyle>
            <a:lvl1pPr algn="r">
              <a:defRPr sz="1200" b="1" i="1">
                <a:solidFill>
                  <a:srgbClr val="2A44A3"/>
                </a:solidFill>
                <a:effectLst/>
              </a:defRPr>
            </a:lvl1pPr>
          </a:lstStyle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73100" y="312854"/>
            <a:ext cx="7837402" cy="47714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1874" y="1295688"/>
            <a:ext cx="8371124" cy="493291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19100" y="6356350"/>
            <a:ext cx="1600200" cy="24221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i="1">
                <a:solidFill>
                  <a:srgbClr val="2A44A3"/>
                </a:solidFill>
              </a:defRPr>
            </a:lvl1pPr>
          </a:lstStyle>
          <a:p>
            <a:fld id="{8DFAA542-45BE-364C-B0B3-2B046B8B2368}" type="datetime5">
              <a:rPr lang="en-US" smtClean="0"/>
              <a:t>19-Jul-22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73100" y="312854"/>
            <a:ext cx="7837402" cy="47714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382000" y="6321566"/>
            <a:ext cx="533400" cy="276999"/>
          </a:xfrm>
          <a:prstGeom prst="rect">
            <a:avLst/>
          </a:prstGeom>
          <a:effectLst/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b="1" i="1" kern="1200">
                <a:solidFill>
                  <a:srgbClr val="2A44A3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403225" y="1288961"/>
            <a:ext cx="8371124" cy="493291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19100" y="6356350"/>
            <a:ext cx="1600200" cy="24221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i="1">
                <a:solidFill>
                  <a:srgbClr val="2A44A3"/>
                </a:solidFill>
              </a:defRPr>
            </a:lvl1pPr>
          </a:lstStyle>
          <a:p>
            <a:fld id="{F0E09F55-BC2E-3E4F-8E90-3E42D0A80794}" type="datetime5">
              <a:rPr lang="en-US" smtClean="0"/>
              <a:t>19-Jul-22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73100" y="312854"/>
            <a:ext cx="7837402" cy="47714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15925" y="1288961"/>
            <a:ext cx="8308975" cy="4845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321566"/>
            <a:ext cx="533400" cy="276999"/>
          </a:xfrm>
          <a:prstGeom prst="rect">
            <a:avLst/>
          </a:prstGeom>
          <a:effectLst/>
        </p:spPr>
        <p:txBody>
          <a:bodyPr vert="horz" lIns="91440" tIns="45720" rIns="91440" bIns="45720" rtlCol="0" anchor="t"/>
          <a:lstStyle>
            <a:lvl1pPr algn="r">
              <a:defRPr sz="1200" b="1" i="1">
                <a:solidFill>
                  <a:srgbClr val="2A44A3"/>
                </a:solidFill>
                <a:effectLst/>
              </a:defRPr>
            </a:lvl1pPr>
          </a:lstStyle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957997"/>
            <a:ext cx="9144000" cy="0"/>
          </a:xfrm>
          <a:prstGeom prst="line">
            <a:avLst/>
          </a:prstGeom>
          <a:ln w="57150" cmpd="sng">
            <a:solidFill>
              <a:srgbClr val="A9283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 userDrawn="1"/>
        </p:nvSpPr>
        <p:spPr>
          <a:xfrm>
            <a:off x="415925" y="6321566"/>
            <a:ext cx="8308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>
                <a:solidFill>
                  <a:srgbClr val="2A44A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Imagine, Create, and</a:t>
            </a:r>
            <a:r>
              <a:rPr lang="en-US" sz="1200" b="1" i="1" baseline="0">
                <a:solidFill>
                  <a:srgbClr val="2A44A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1200" b="1" i="1">
                <a:solidFill>
                  <a:srgbClr val="2A44A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Secure a Stronger Peace…</a:t>
            </a:r>
          </a:p>
        </p:txBody>
      </p:sp>
      <p:sp>
        <p:nvSpPr>
          <p:cNvPr id="18" name="Text Box 44"/>
          <p:cNvSpPr txBox="1">
            <a:spLocks noChangeArrowheads="1"/>
          </p:cNvSpPr>
          <p:nvPr userDrawn="1"/>
        </p:nvSpPr>
        <p:spPr bwMode="auto">
          <a:xfrm>
            <a:off x="3657600" y="0"/>
            <a:ext cx="1831975" cy="245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>
                <a:solidFill>
                  <a:srgbClr val="008000"/>
                </a:solidFill>
              </a:rPr>
              <a:t>UNCLASSIFIED</a:t>
            </a:r>
          </a:p>
        </p:txBody>
      </p:sp>
      <p:sp>
        <p:nvSpPr>
          <p:cNvPr id="19" name="Text Box 44"/>
          <p:cNvSpPr txBox="1">
            <a:spLocks noChangeArrowheads="1"/>
          </p:cNvSpPr>
          <p:nvPr userDrawn="1"/>
        </p:nvSpPr>
        <p:spPr bwMode="auto">
          <a:xfrm>
            <a:off x="3657600" y="6574745"/>
            <a:ext cx="1831975" cy="245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>
                <a:solidFill>
                  <a:srgbClr val="008000"/>
                </a:solidFill>
              </a:rPr>
              <a:t>UNCLASSIFIED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315806"/>
            <a:ext cx="9144000" cy="0"/>
          </a:xfrm>
          <a:prstGeom prst="line">
            <a:avLst/>
          </a:prstGeom>
          <a:ln w="6350" cmpd="sng">
            <a:solidFill>
              <a:srgbClr val="A9283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419100" y="6356350"/>
            <a:ext cx="1600200" cy="24221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i="1">
                <a:solidFill>
                  <a:srgbClr val="2A44A3"/>
                </a:solidFill>
              </a:defRPr>
            </a:lvl1pPr>
          </a:lstStyle>
          <a:p>
            <a:fld id="{45491E3B-5DE4-4E43-BDE9-44D57607241E}" type="datetime5">
              <a:rPr lang="en-US" smtClean="0"/>
              <a:t>19-Jul-22</a:t>
            </a:fld>
            <a:endParaRPr lang="en-US"/>
          </a:p>
        </p:txBody>
      </p:sp>
      <p:pic>
        <p:nvPicPr>
          <p:cNvPr id="29" name="Picture 28" descr="NDU.pn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02" y="547650"/>
            <a:ext cx="557298" cy="7413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 descr="INSS.pn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950" y="602185"/>
            <a:ext cx="488450" cy="7377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000" kern="1200">
          <a:solidFill>
            <a:srgbClr val="2A44A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2000"/>
        </a:spcBef>
        <a:buClr>
          <a:schemeClr val="accent4"/>
        </a:buClr>
        <a:buSzPct val="100000"/>
        <a:buFont typeface="Arial"/>
        <a:buNone/>
        <a:defRPr sz="24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4"/>
        </a:buClr>
        <a:buSzPct val="100000"/>
        <a:buFont typeface="Arial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4"/>
        </a:buClr>
        <a:buSzPct val="100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4"/>
        </a:buClr>
        <a:buSzPct val="100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4"/>
        </a:buClr>
        <a:buSzPct val="100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362" y="1491085"/>
            <a:ext cx="7825392" cy="2839615"/>
          </a:xfrm>
        </p:spPr>
        <p:txBody>
          <a:bodyPr anchor="t">
            <a:noAutofit/>
          </a:bodyPr>
          <a:lstStyle/>
          <a:p>
            <a:r>
              <a:rPr lang="en-US" b="1" dirty="0">
                <a:latin typeface="Calibri"/>
                <a:cs typeface="Calibri"/>
              </a:rPr>
              <a:t>NDU Research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/>
                <a:cs typeface="Calibri"/>
              </a:rPr>
              <a:t>and the 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/>
                <a:cs typeface="Calibri"/>
              </a:rPr>
              <a:t>NDU Scholars Program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/>
                <a:cs typeface="Calibri"/>
              </a:rPr>
              <a:t>AY 2022-2023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534" y="4605068"/>
            <a:ext cx="5029201" cy="75159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latin typeface="Calibri"/>
                <a:cs typeface="Calibri"/>
              </a:rPr>
              <a:t>Dr. Laura J. </a:t>
            </a:r>
            <a:r>
              <a:rPr lang="en-US" dirty="0" err="1">
                <a:latin typeface="Calibri"/>
                <a:cs typeface="Calibri"/>
              </a:rPr>
              <a:t>Pulzone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Director</a:t>
            </a:r>
          </a:p>
          <a:p>
            <a:r>
              <a:rPr lang="en-US" dirty="0">
                <a:latin typeface="Calibri"/>
                <a:cs typeface="Calibri"/>
              </a:rPr>
              <a:t>Institute for National Strategic Studies (INSS)</a:t>
            </a:r>
          </a:p>
        </p:txBody>
      </p:sp>
    </p:spTree>
    <p:extLst>
      <p:ext uri="{BB962C8B-B14F-4D97-AF65-F5344CB8AC3E}">
        <p14:creationId xmlns:p14="http://schemas.microsoft.com/office/powerpoint/2010/main" val="324490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7836" y="3056054"/>
            <a:ext cx="7837402" cy="477142"/>
          </a:xfrm>
        </p:spPr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FAA542-45BE-364C-B0B3-2B046B8B2368}" type="datetime5">
              <a:rPr lang="en-US" smtClean="0"/>
              <a:t>19-Jul-22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8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FAA542-45BE-364C-B0B3-2B046B8B2368}" type="datetime5">
              <a:rPr lang="en-US">
                <a:latin typeface="Calibri"/>
              </a:rPr>
              <a:pPr/>
              <a:t>19-Jul-22</a:t>
            </a:fld>
            <a:endParaRPr lang="en-US"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11056F-7D7C-4375-A2C3-AAC19FAA2520}"/>
              </a:ext>
            </a:extLst>
          </p:cNvPr>
          <p:cNvSpPr txBox="1"/>
          <p:nvPr/>
        </p:nvSpPr>
        <p:spPr>
          <a:xfrm>
            <a:off x="789866" y="1252451"/>
            <a:ext cx="7741920" cy="39549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fontAlgn="base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endParaRPr lang="en-US" sz="240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ct val="100000"/>
            </a:pPr>
            <a:r>
              <a:rPr lang="en-US" sz="2400" dirty="0">
                <a:solidFill>
                  <a:srgbClr val="404040"/>
                </a:solidFill>
                <a:latin typeface="Calibri"/>
                <a:cs typeface="Calibri"/>
              </a:rPr>
              <a:t>INSS mission is to: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04040"/>
                </a:solidFill>
                <a:latin typeface="Calibri"/>
                <a:cs typeface="Calibri"/>
              </a:rPr>
              <a:t>Conduct research in support of the academic programs at NDU</a:t>
            </a:r>
            <a:endParaRPr lang="en-US" dirty="0"/>
          </a:p>
          <a:p>
            <a:pPr marL="342900" indent="-342900" fontAlgn="base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04040"/>
                </a:solidFill>
                <a:latin typeface="Calibri"/>
                <a:cs typeface="Calibri"/>
              </a:rPr>
              <a:t>Provide strategic support to the Secretary of Defense, the Chairman of the Joint Chiefs of Staff, the Services and Combatant Commands</a:t>
            </a:r>
          </a:p>
          <a:p>
            <a:pPr marL="342900" indent="-342900" fontAlgn="base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04040"/>
                </a:solidFill>
                <a:latin typeface="Calibri"/>
                <a:cs typeface="Calibri"/>
              </a:rPr>
              <a:t>Engage with the broader national security community in the service of the common defense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DF3DB0-2BDD-4B53-B533-3AF385ED1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57" y="355784"/>
            <a:ext cx="7837402" cy="477142"/>
          </a:xfrm>
        </p:spPr>
        <p:txBody>
          <a:bodyPr/>
          <a:lstStyle/>
          <a:p>
            <a:r>
              <a:rPr lang="en-US" sz="2800"/>
              <a:t>Institute for National Strategic Studies (</a:t>
            </a:r>
            <a:r>
              <a:rPr lang="en-US" sz="3200"/>
              <a:t>INSS</a:t>
            </a:r>
            <a:r>
              <a:rPr lang="en-US" sz="2800"/>
              <a:t>) </a:t>
            </a:r>
            <a:endParaRPr lang="en-US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761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92330" y="460913"/>
            <a:ext cx="5878052" cy="35785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/>
              <a:t>Organizational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Structure</a:t>
            </a:r>
            <a:b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>
                <a:solidFill>
                  <a:srgbClr val="243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Institute for National Strategic Studies (INSS</a:t>
            </a:r>
            <a:r>
              <a:rPr lang="en-US" sz="1350">
                <a:solidFill>
                  <a:srgbClr val="243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FAA542-45BE-364C-B0B3-2B046B8B2368}" type="datetime5">
              <a:rPr lang="en-US">
                <a:latin typeface="Calibri"/>
              </a:rPr>
              <a:pPr/>
              <a:t>19-Jul-22</a:t>
            </a:fld>
            <a:endParaRPr lang="en-US">
              <a:latin typeface="Calibri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070364" y="4396674"/>
            <a:ext cx="7018061" cy="1561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74773" y="4396676"/>
            <a:ext cx="1" cy="360957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62194" y="4415086"/>
            <a:ext cx="1" cy="360958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91412" y="4409633"/>
            <a:ext cx="1" cy="360958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088425" y="4412584"/>
            <a:ext cx="1" cy="360958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70470" y="3171734"/>
            <a:ext cx="2413661" cy="95410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3175">
            <a:solidFill>
              <a:srgbClr val="24367A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Director of</a:t>
            </a:r>
          </a:p>
          <a:p>
            <a:pPr algn="ctr"/>
            <a:r>
              <a:rPr lang="en-US" sz="1400" dirty="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Institute for National Strategic Studies (INSS)</a:t>
            </a:r>
          </a:p>
          <a:p>
            <a:pPr algn="ctr"/>
            <a:endParaRPr lang="en-US" sz="1400" dirty="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99478" y="3501590"/>
            <a:ext cx="1614332" cy="307777"/>
          </a:xfrm>
          <a:prstGeom prst="rect">
            <a:avLst/>
          </a:prstGeom>
          <a:gradFill>
            <a:gsLst>
              <a:gs pos="0">
                <a:srgbClr val="8488C4"/>
              </a:gs>
              <a:gs pos="50000">
                <a:srgbClr val="D4DEFF"/>
              </a:gs>
              <a:gs pos="75000">
                <a:srgbClr val="D4DEFF">
                  <a:alpha val="50000"/>
                </a:srgbClr>
              </a:gs>
            </a:gsLst>
            <a:lin ang="5400000" scaled="1"/>
          </a:gradFill>
          <a:ln w="3175">
            <a:solidFill>
              <a:srgbClr val="24367A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Research</a:t>
            </a:r>
            <a:r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4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Council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563968" y="4121870"/>
            <a:ext cx="4806" cy="271578"/>
          </a:xfrm>
          <a:prstGeom prst="line">
            <a:avLst/>
          </a:prstGeom>
          <a:ln w="19050">
            <a:solidFill>
              <a:srgbClr val="24367A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6707" y="4781400"/>
            <a:ext cx="1600199" cy="133412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noAutofit/>
          </a:bodyPr>
          <a:lstStyle/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r>
              <a:rPr lang="en-US" sz="16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Center for Strategic Research</a:t>
            </a:r>
          </a:p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3013810" y="3633527"/>
            <a:ext cx="335987" cy="0"/>
          </a:xfrm>
          <a:prstGeom prst="line">
            <a:avLst/>
          </a:prstGeom>
          <a:ln w="19050">
            <a:solidFill>
              <a:srgbClr val="2A44A3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366097" y="1166649"/>
            <a:ext cx="2413661" cy="73866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3175">
            <a:solidFill>
              <a:srgbClr val="24367A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President</a:t>
            </a:r>
          </a:p>
          <a:p>
            <a:pPr algn="ctr"/>
            <a:r>
              <a:rPr lang="en-US" sz="14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National Defense University</a:t>
            </a:r>
          </a:p>
          <a:p>
            <a:pPr algn="ctr"/>
            <a:endParaRPr lang="en-US" sz="14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570851" y="1927191"/>
            <a:ext cx="2078" cy="200159"/>
          </a:xfrm>
          <a:prstGeom prst="line">
            <a:avLst/>
          </a:prstGeom>
          <a:ln w="19050">
            <a:solidFill>
              <a:srgbClr val="24367A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370486" y="2129156"/>
            <a:ext cx="2413661" cy="73866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3175">
            <a:solidFill>
              <a:srgbClr val="24367A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Provost</a:t>
            </a:r>
          </a:p>
          <a:p>
            <a:pPr algn="ctr"/>
            <a:r>
              <a:rPr lang="en-US" sz="14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National Defense University</a:t>
            </a:r>
          </a:p>
          <a:p>
            <a:pPr algn="ctr"/>
            <a:endParaRPr lang="en-US" sz="14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4568773" y="2946371"/>
            <a:ext cx="2078" cy="200159"/>
          </a:xfrm>
          <a:prstGeom prst="line">
            <a:avLst/>
          </a:prstGeom>
          <a:ln w="19050">
            <a:solidFill>
              <a:srgbClr val="24367A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53024" y="4778575"/>
            <a:ext cx="1648090" cy="133412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noAutofit/>
          </a:bodyPr>
          <a:lstStyle/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r>
              <a:rPr lang="en-US" sz="16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Center for the Study of Chinese Military Affairs</a:t>
            </a:r>
          </a:p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61823" y="4799207"/>
            <a:ext cx="1651564" cy="133412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noAutofit/>
          </a:bodyPr>
          <a:lstStyle/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r>
              <a:rPr lang="en-US" sz="16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Center for the Study of Weapons of Mass Destruction</a:t>
            </a:r>
          </a:p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76031" y="4778575"/>
            <a:ext cx="1655036" cy="133412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noAutofit/>
          </a:bodyPr>
          <a:lstStyle/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r>
              <a:rPr lang="en-US" sz="160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National Defense University Press</a:t>
            </a:r>
          </a:p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endParaRPr lang="en-US" sz="1600">
              <a:solidFill>
                <a:srgbClr val="263B8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4" name="Slide Number Placeholder 1">
            <a:extLst>
              <a:ext uri="{FF2B5EF4-FFF2-40B4-BE49-F238E27FC236}">
                <a16:creationId xmlns:a16="http://schemas.microsoft.com/office/drawing/2014/main" id="{146AF0D6-554F-4CF4-B8A9-6E753D8BB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321566"/>
            <a:ext cx="533400" cy="276999"/>
          </a:xfrm>
        </p:spPr>
        <p:txBody>
          <a:bodyPr/>
          <a:lstStyle/>
          <a:p>
            <a:fld id="{886BB73A-582F-4420-9A14-CB10A2B2E5E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713142-B8F2-8528-33F6-BE9D8972968F}"/>
              </a:ext>
            </a:extLst>
          </p:cNvPr>
          <p:cNvSpPr txBox="1"/>
          <p:nvPr/>
        </p:nvSpPr>
        <p:spPr>
          <a:xfrm>
            <a:off x="6368865" y="3200962"/>
            <a:ext cx="1614332" cy="307777"/>
          </a:xfrm>
          <a:prstGeom prst="rect">
            <a:avLst/>
          </a:prstGeom>
          <a:gradFill>
            <a:gsLst>
              <a:gs pos="0">
                <a:srgbClr val="8488C4"/>
              </a:gs>
              <a:gs pos="50000">
                <a:srgbClr val="D4DEFF"/>
              </a:gs>
              <a:gs pos="75000">
                <a:srgbClr val="D4DEFF">
                  <a:alpha val="50000"/>
                </a:srgbClr>
              </a:gs>
            </a:gsLst>
            <a:lin ang="5400000" scaled="1"/>
          </a:gradFill>
          <a:ln w="3175">
            <a:solidFill>
              <a:srgbClr val="24367A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dirty="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NDU Scholar Board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AA19D89-E162-4AB5-25D3-C2ACEE51DF5E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5787605" y="3354851"/>
            <a:ext cx="581260" cy="278676"/>
          </a:xfrm>
          <a:prstGeom prst="line">
            <a:avLst/>
          </a:prstGeom>
          <a:ln w="19050">
            <a:solidFill>
              <a:srgbClr val="2A44A3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828640A-DAE9-2093-3F47-D93434A36184}"/>
              </a:ext>
            </a:extLst>
          </p:cNvPr>
          <p:cNvSpPr txBox="1"/>
          <p:nvPr/>
        </p:nvSpPr>
        <p:spPr>
          <a:xfrm>
            <a:off x="6368865" y="3722872"/>
            <a:ext cx="1614332" cy="523220"/>
          </a:xfrm>
          <a:prstGeom prst="rect">
            <a:avLst/>
          </a:prstGeom>
          <a:gradFill>
            <a:gsLst>
              <a:gs pos="0">
                <a:srgbClr val="8488C4"/>
              </a:gs>
              <a:gs pos="50000">
                <a:srgbClr val="D4DEFF"/>
              </a:gs>
              <a:gs pos="75000">
                <a:srgbClr val="D4DEFF">
                  <a:alpha val="50000"/>
                </a:srgbClr>
              </a:gs>
            </a:gsLst>
            <a:lin ang="5400000" scaled="1"/>
          </a:gradFill>
          <a:ln w="3175">
            <a:solidFill>
              <a:srgbClr val="24367A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dirty="0">
                <a:solidFill>
                  <a:srgbClr val="263B8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NDU Sabbatical Board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3936939-BF6E-979D-58D6-B52AB0C3117B}"/>
              </a:ext>
            </a:extLst>
          </p:cNvPr>
          <p:cNvCxnSpPr>
            <a:cxnSpLocks/>
            <a:stCxn id="7" idx="3"/>
            <a:endCxn id="27" idx="1"/>
          </p:cNvCxnSpPr>
          <p:nvPr/>
        </p:nvCxnSpPr>
        <p:spPr>
          <a:xfrm>
            <a:off x="5784131" y="3648788"/>
            <a:ext cx="584734" cy="335694"/>
          </a:xfrm>
          <a:prstGeom prst="line">
            <a:avLst/>
          </a:prstGeom>
          <a:ln w="19050">
            <a:solidFill>
              <a:srgbClr val="2A44A3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66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Publishing at NDU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0E09F55-BC2E-3E4F-8E90-3E42D0A80794}" type="datetime5">
              <a:rPr lang="en-US" smtClean="0"/>
              <a:t>19-Jul-22</a:t>
            </a:fld>
            <a:endParaRPr lang="en-US"/>
          </a:p>
        </p:txBody>
      </p:sp>
      <p:pic>
        <p:nvPicPr>
          <p:cNvPr id="7" name="Picture 7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93DFE3A3-BF2E-46F5-BA98-8B3C0013A7F2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826412" y="1378931"/>
            <a:ext cx="7524750" cy="4752975"/>
          </a:xfrm>
        </p:spPr>
      </p:pic>
    </p:spTree>
    <p:extLst>
      <p:ext uri="{BB962C8B-B14F-4D97-AF65-F5344CB8AC3E}">
        <p14:creationId xmlns:p14="http://schemas.microsoft.com/office/powerpoint/2010/main" val="160612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59304" y="2263058"/>
            <a:ext cx="7825392" cy="2331884"/>
          </a:xfrm>
        </p:spPr>
        <p:txBody>
          <a:bodyPr/>
          <a:lstStyle/>
          <a:p>
            <a:r>
              <a:rPr lang="en-US"/>
              <a:t>NDU Scholars Program</a:t>
            </a:r>
            <a:br>
              <a:rPr lang="en-US"/>
            </a:br>
            <a:r>
              <a:rPr lang="en-US"/>
              <a:t>(NSP)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FAA542-45BE-364C-B0B3-2B046B8B2368}" type="datetime5">
              <a:rPr lang="en-US" smtClean="0"/>
              <a:t>19-Jul-22</a:t>
            </a:fld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458200" y="6320752"/>
            <a:ext cx="533400" cy="277813"/>
          </a:xfrm>
        </p:spPr>
        <p:txBody>
          <a:bodyPr/>
          <a:lstStyle/>
          <a:p>
            <a:fld id="{886BB73A-582F-4420-9A14-CB10A2B2E5E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5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NDU Scholar Program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239" y="1218886"/>
            <a:ext cx="8371124" cy="4932915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404040"/>
                </a:solidFill>
                <a:effectLst/>
                <a:latin typeface="Calibri" panose="020F0502020204030204" pitchFamily="34" charset="0"/>
              </a:rPr>
              <a:t> Selective and challenging program for students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/>
              <a:t>A rigorous academic program that enhances outcomes-based student learning and professional development.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/>
              <a:t>Enables students to write a research paper on an issue of strategic importance for Department of Defense and US government stakeholders​.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404040"/>
                </a:solidFill>
                <a:effectLst/>
                <a:latin typeface="Calibri" panose="020F0502020204030204" pitchFamily="34" charset="0"/>
              </a:rPr>
              <a:t> Topics address real-world policy issues at 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/>
              <a:t>Most combatant commands​.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/>
              <a:t>The Office of the Chairman of the Joint Chiefs of Staff​.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/>
              <a:t>State Department​.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/>
              <a:t>Department of Homeland Security​.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FAA542-45BE-364C-B0B3-2B046B8B2368}" type="datetime5">
              <a:rPr lang="en-US" smtClean="0"/>
              <a:t>19-Jul-22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6F177-9966-42CC-BBDB-4794087ADFBB}"/>
              </a:ext>
            </a:extLst>
          </p:cNvPr>
          <p:cNvSpPr txBox="1"/>
          <p:nvPr/>
        </p:nvSpPr>
        <p:spPr>
          <a:xfrm>
            <a:off x="4476794" y="5960557"/>
            <a:ext cx="4667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>
                <a:solidFill>
                  <a:schemeClr val="accent4"/>
                </a:solidFill>
              </a:rPr>
              <a:t>Additional information will be available on Blackboard</a:t>
            </a:r>
          </a:p>
        </p:txBody>
      </p:sp>
    </p:spTree>
    <p:extLst>
      <p:ext uri="{BB962C8B-B14F-4D97-AF65-F5344CB8AC3E}">
        <p14:creationId xmlns:p14="http://schemas.microsoft.com/office/powerpoint/2010/main" val="66562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A67236-B014-49DA-8F26-947330523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864187-CE21-43D0-93F2-C522053B2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404040"/>
                </a:solidFill>
                <a:latin typeface="Calibri" panose="020F0502020204030204" pitchFamily="34" charset="0"/>
              </a:rPr>
              <a:t>Qualifying students receive: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Experience addressing real-world topics​.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Opportunity to research a topic deeply and produce a paper that will help the CJCS, JS, CCMD.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Additional research support​.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Opportunity to </a:t>
            </a:r>
            <a:r>
              <a:rPr lang="en-US" sz="2400" err="1"/>
              <a:t>outbrief</a:t>
            </a:r>
            <a:r>
              <a:rPr lang="en-US" sz="2400"/>
              <a:t> senior leaders (J-Dir, Dep CCMD) on your findings.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Opportunity to publish and disseminate their research to a wider DoD/</a:t>
            </a:r>
            <a:r>
              <a:rPr lang="en-US" sz="2400" err="1"/>
              <a:t>lnteragency</a:t>
            </a:r>
            <a:r>
              <a:rPr lang="en-US" sz="2400"/>
              <a:t> audience.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Opportunity to be noticed by CJCS, JS, CCMD, which may assist with your post-NDU assignment.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CBA59-1914-4852-81DC-8C2549211BC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FAA542-45BE-364C-B0B3-2B046B8B2368}" type="datetime5">
              <a:rPr lang="en-US" smtClean="0"/>
              <a:t>19-Jul-22</a:t>
            </a:fld>
            <a:endParaRPr 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97625BD3-5FFE-4CD2-9FA7-9DA00F9A8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0" y="312854"/>
            <a:ext cx="7837402" cy="477142"/>
          </a:xfrm>
        </p:spPr>
        <p:txBody>
          <a:bodyPr/>
          <a:lstStyle/>
          <a:p>
            <a:r>
              <a:rPr lang="en-US"/>
              <a:t>Why Participate in NDU Scholar Program?</a:t>
            </a:r>
          </a:p>
        </p:txBody>
      </p:sp>
    </p:spTree>
    <p:extLst>
      <p:ext uri="{BB962C8B-B14F-4D97-AF65-F5344CB8AC3E}">
        <p14:creationId xmlns:p14="http://schemas.microsoft.com/office/powerpoint/2010/main" val="71659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application process?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9585" y="1423435"/>
            <a:ext cx="8624431" cy="49329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 algn="l">
              <a:spcBef>
                <a:spcPts val="600"/>
              </a:spcBef>
              <a:buFont typeface="+mj-lt"/>
              <a:buAutoNum type="arabicPeriod"/>
            </a:pPr>
            <a:r>
              <a:rPr lang="en-US" b="0" dirty="0"/>
              <a:t>Pick a topic and discuss with the stakeholder liaison.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</a:pPr>
            <a:r>
              <a:rPr lang="en-US" b="0" dirty="0"/>
              <a:t>Contact your college faculty advisor; scope out topic/approach.</a:t>
            </a:r>
          </a:p>
          <a:p>
            <a:pPr marL="457200" indent="-457200" algn="l">
              <a:spcBef>
                <a:spcPts val="600"/>
              </a:spcBef>
              <a:buAutoNum type="arabicPeriod"/>
            </a:pPr>
            <a:r>
              <a:rPr lang="en-US" b="0" dirty="0"/>
              <a:t>Submit application to your college faculty advisor by </a:t>
            </a:r>
            <a:r>
              <a:rPr lang="en-US" dirty="0">
                <a:solidFill>
                  <a:srgbClr val="FF0000"/>
                </a:solidFill>
              </a:rPr>
              <a:t>26 August</a:t>
            </a:r>
            <a:r>
              <a:rPr lang="en-US" b="0" dirty="0"/>
              <a:t>. Applications must include:</a:t>
            </a:r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  <a:ea typeface="+mn-lt"/>
              <a:cs typeface="+mn-lt"/>
            </a:endParaRPr>
          </a:p>
          <a:p>
            <a:pPr marL="800100" lvl="1" indent="-342900">
              <a:spcBef>
                <a:spcPts val="0"/>
              </a:spcBef>
              <a:buFont typeface="Symbol,Sans-Serif"/>
              <a:buChar char=""/>
            </a:pPr>
            <a:r>
              <a:rPr lang="en-US" sz="2400" dirty="0"/>
              <a:t>Written proposal based on NDU Scholars Program criteria. Template with thesis statement/question, methodology, and literature review</a:t>
            </a:r>
          </a:p>
          <a:p>
            <a:pPr marL="800100" lvl="1" indent="-342900">
              <a:spcBef>
                <a:spcPts val="0"/>
              </a:spcBef>
              <a:buFont typeface="Symbol,Sans-Serif"/>
              <a:buChar char=""/>
            </a:pPr>
            <a:r>
              <a:rPr lang="en-US" sz="2400" dirty="0"/>
              <a:t>Name and signature of college faculty advisor</a:t>
            </a:r>
          </a:p>
          <a:p>
            <a:pPr marL="800100" lvl="1" indent="-342900" algn="l">
              <a:spcBef>
                <a:spcPts val="0"/>
              </a:spcBef>
              <a:buFont typeface="Symbol,Sans-Serif"/>
              <a:buChar char=""/>
            </a:pPr>
            <a:r>
              <a:rPr lang="en-US" sz="2400" dirty="0"/>
              <a:t>Approval from College Dean of Faculty</a:t>
            </a:r>
          </a:p>
          <a:p>
            <a:pPr algn="l">
              <a:spcBef>
                <a:spcPts val="600"/>
              </a:spcBef>
            </a:pPr>
            <a:endParaRPr lang="en-US" b="0" dirty="0">
              <a:solidFill>
                <a:schemeClr val="tx1"/>
              </a:solidFill>
              <a:cs typeface="Calibri"/>
            </a:endParaRPr>
          </a:p>
          <a:p>
            <a:pPr algn="l">
              <a:spcBef>
                <a:spcPts val="600"/>
              </a:spcBef>
            </a:pPr>
            <a:r>
              <a:rPr lang="en-US" b="0" dirty="0">
                <a:solidFill>
                  <a:srgbClr val="C00000"/>
                </a:solidFill>
              </a:rPr>
              <a:t>4.</a:t>
            </a:r>
            <a:r>
              <a:rPr lang="en-US" b="0" dirty="0"/>
              <a:t> </a:t>
            </a:r>
            <a:r>
              <a:rPr lang="en-US" b="0" dirty="0">
                <a:solidFill>
                  <a:srgbClr val="404040"/>
                </a:solidFill>
              </a:rPr>
              <a:t>Brief proposal to NSP Board - </a:t>
            </a:r>
            <a:r>
              <a:rPr lang="en-US" dirty="0">
                <a:solidFill>
                  <a:srgbClr val="FF0000"/>
                </a:solidFill>
              </a:rPr>
              <a:t>12-16 September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FAA542-45BE-364C-B0B3-2B046B8B2368}" type="datetime5">
              <a:rPr lang="en-US" smtClean="0"/>
              <a:t>19-Jul-22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07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of NDU Scholars Contact List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/>
              <a:t>All NSP information is on Blackboard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/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/>
              <a:t>College Faculty Advisors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0"/>
          </a:p>
          <a:p>
            <a:pPr marL="800100" lvl="1" indent="-3429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/>
              <a:t>ES (</a:t>
            </a:r>
            <a:r>
              <a:rPr lang="en-US" sz="2400">
                <a:ea typeface="+mn-lt"/>
                <a:cs typeface="+mn-lt"/>
              </a:rPr>
              <a:t>James Van de Velde) james.r.vandevelde.civ@ndu.edu</a:t>
            </a:r>
          </a:p>
          <a:p>
            <a:pPr marL="800100" lvl="1" indent="-3429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/>
              <a:t>JFSC (Mary Bell) mary.s.bell.civ@ndu.edu</a:t>
            </a:r>
          </a:p>
          <a:p>
            <a:pPr marL="800100" lvl="1" indent="-3429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/>
              <a:t>NWC (Mark Bucknam) mark.bucknam@ndu.edu</a:t>
            </a:r>
          </a:p>
          <a:p>
            <a:pPr marL="800100" lvl="1" indent="-3429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/>
              <a:t>CIC (Jim </a:t>
            </a:r>
            <a:r>
              <a:rPr lang="en-US" sz="2400" err="1"/>
              <a:t>Churbuck</a:t>
            </a:r>
            <a:r>
              <a:rPr lang="en-US" sz="2400"/>
              <a:t>) ChurbuckJ@ndu.edu</a:t>
            </a:r>
            <a:endParaRPr lang="en-US" sz="2400">
              <a:cs typeface="Calibri"/>
            </a:endParaRPr>
          </a:p>
          <a:p>
            <a:pPr marL="800100" lvl="1" indent="-3429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/>
              <a:t>CISA </a:t>
            </a:r>
            <a:r>
              <a:rPr lang="en-US" sz="2400">
                <a:ea typeface="+mn-lt"/>
                <a:cs typeface="+mn-lt"/>
              </a:rPr>
              <a:t>(Laurinda Reifsteck)  l.m.reifsteck.mil@ndu.edu</a:t>
            </a:r>
            <a:endParaRPr lang="en-US"/>
          </a:p>
          <a:p>
            <a:pPr lvl="1" indent="0">
              <a:spcBef>
                <a:spcPts val="0"/>
              </a:spcBef>
              <a:buNone/>
            </a:pPr>
            <a:endParaRPr lang="en-US" sz="2400">
              <a:cs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FAA542-45BE-364C-B0B3-2B046B8B2368}" type="datetime5">
              <a:rPr lang="en-US" smtClean="0"/>
              <a:t>19-Jul-22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4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DU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91D447B0CFAB448ED374348A273D12" ma:contentTypeVersion="2" ma:contentTypeDescription="Create a new document." ma:contentTypeScope="" ma:versionID="67352b9a276cea2a06acde6d39353ac4">
  <xsd:schema xmlns:xsd="http://www.w3.org/2001/XMLSchema" xmlns:xs="http://www.w3.org/2001/XMLSchema" xmlns:p="http://schemas.microsoft.com/office/2006/metadata/properties" xmlns:ns2="69349114-321a-4cea-8365-0c011795658f" targetNamespace="http://schemas.microsoft.com/office/2006/metadata/properties" ma:root="true" ma:fieldsID="054cbd489ab649c7435dad6aa669aea0" ns2:_="">
    <xsd:import namespace="69349114-321a-4cea-8365-0c0117956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349114-321a-4cea-8365-0c0117956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5ED725-7D9C-47D7-A049-2BD9417FB8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1C42DE-CA37-4F2E-924F-5C038D8C895F}">
  <ds:schemaRefs>
    <ds:schemaRef ds:uri="http://schemas.openxmlformats.org/package/2006/metadata/core-properties"/>
    <ds:schemaRef ds:uri="http://purl.org/dc/terms/"/>
    <ds:schemaRef ds:uri="aef16fcd-029e-415e-a032-1fb06cf64ff1"/>
    <ds:schemaRef ds:uri="http://www.w3.org/XML/1998/namespace"/>
    <ds:schemaRef ds:uri="http://purl.org/dc/dcmitype/"/>
    <ds:schemaRef ds:uri="http://schemas.microsoft.com/office/2006/documentManagement/types"/>
    <ds:schemaRef ds:uri="2225e19e-e0cc-4633-91ee-3b1c164e1d43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F0FD76C-200E-4349-BA9B-9EEED3F54FC6}"/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3</TotalTime>
  <Words>538</Words>
  <Application>Microsoft Office PowerPoint</Application>
  <PresentationFormat>On-screen Show (4:3)</PresentationFormat>
  <Paragraphs>91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Symbol,Sans-Serif</vt:lpstr>
      <vt:lpstr>Times New Roman</vt:lpstr>
      <vt:lpstr>Wingdings</vt:lpstr>
      <vt:lpstr>NDU</vt:lpstr>
      <vt:lpstr>NDU Research and the  NDU Scholars Program AY 2022-2023</vt:lpstr>
      <vt:lpstr>Institute for National Strategic Studies (INSS) </vt:lpstr>
      <vt:lpstr>Organizational Structure Institute for National Strategic Studies (INSS)</vt:lpstr>
      <vt:lpstr>Publishing at NDU</vt:lpstr>
      <vt:lpstr>NDU Scholars Program (NSP)</vt:lpstr>
      <vt:lpstr>NDU Scholar Program</vt:lpstr>
      <vt:lpstr>Why Participate in NDU Scholar Program?</vt:lpstr>
      <vt:lpstr>What is the application process?</vt:lpstr>
      <vt:lpstr>Review of NDU Scholars Contact List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Boston</dc:creator>
  <cp:lastModifiedBy>Johnson, Larry P CIV US NDU</cp:lastModifiedBy>
  <cp:revision>13</cp:revision>
  <cp:lastPrinted>2018-07-13T12:09:30Z</cp:lastPrinted>
  <dcterms:created xsi:type="dcterms:W3CDTF">2014-02-12T18:46:32Z</dcterms:created>
  <dcterms:modified xsi:type="dcterms:W3CDTF">2022-07-19T14:37:04Z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0x0101001D91D447B0CFAB448ED374348A273D12</vt:lpwstr>
  </property>
  <property fmtid="{D5CDD505-2E9C-101B-9397-08002B2CF9AE}" pid="3" name="Order">
    <vt:r8>5300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